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8"/>
  </p:notesMasterIdLst>
  <p:sldIdLst>
    <p:sldId id="256" r:id="rId2"/>
    <p:sldId id="257" r:id="rId3"/>
    <p:sldId id="258" r:id="rId4"/>
    <p:sldId id="320" r:id="rId5"/>
    <p:sldId id="310" r:id="rId6"/>
    <p:sldId id="400" r:id="rId7"/>
    <p:sldId id="405" r:id="rId8"/>
    <p:sldId id="276" r:id="rId9"/>
    <p:sldId id="393" r:id="rId10"/>
    <p:sldId id="356" r:id="rId11"/>
    <p:sldId id="327" r:id="rId12"/>
    <p:sldId id="262" r:id="rId13"/>
    <p:sldId id="264" r:id="rId14"/>
    <p:sldId id="358" r:id="rId15"/>
    <p:sldId id="359" r:id="rId16"/>
    <p:sldId id="270" r:id="rId17"/>
    <p:sldId id="318" r:id="rId18"/>
    <p:sldId id="396" r:id="rId19"/>
    <p:sldId id="399" r:id="rId20"/>
    <p:sldId id="360" r:id="rId21"/>
    <p:sldId id="322" r:id="rId22"/>
    <p:sldId id="361" r:id="rId23"/>
    <p:sldId id="362" r:id="rId24"/>
    <p:sldId id="363" r:id="rId25"/>
    <p:sldId id="313" r:id="rId26"/>
    <p:sldId id="391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Orta Stil 4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Orta Sti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03447BB-5D67-496B-8E87-E561075AD55C}" styleName="Koyu Stil 1 - Vurgu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6" autoAdjust="0"/>
    <p:restoredTop sz="94434" autoAdjust="0"/>
  </p:normalViewPr>
  <p:slideViewPr>
    <p:cSldViewPr>
      <p:cViewPr>
        <p:scale>
          <a:sx n="113" d="100"/>
          <a:sy n="113" d="100"/>
        </p:scale>
        <p:origin x="-1812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makine.kku.edu.tr/Bolum/Sayfa/Index?Sayfa=BolumDokumanveBelgeler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makine.kku.edu.tr/Bolum/Sayfa/Index?Sayfa=BolumDokumanveBelgeler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C9D0E9-BF77-488A-83B3-3B1075D0AA3B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D4FEC8BA-3995-4425-9CFA-A7D9101992A9}">
      <dgm:prSet phldrT="[Metin]"/>
      <dgm:spPr/>
      <dgm:t>
        <a:bodyPr/>
        <a:lstStyle/>
        <a:p>
          <a:r>
            <a:rPr lang="tr-TR" dirty="0">
              <a:solidFill>
                <a:srgbClr val="C00000"/>
              </a:solidFill>
            </a:rPr>
            <a:t>1</a:t>
          </a:r>
        </a:p>
      </dgm:t>
    </dgm:pt>
    <dgm:pt modelId="{63B40D4A-02CE-4511-A411-38DB29572360}" type="parTrans" cxnId="{4E775142-9546-4A99-9882-846044C1612A}">
      <dgm:prSet/>
      <dgm:spPr/>
      <dgm:t>
        <a:bodyPr/>
        <a:lstStyle/>
        <a:p>
          <a:endParaRPr lang="tr-TR"/>
        </a:p>
      </dgm:t>
    </dgm:pt>
    <dgm:pt modelId="{A42577C5-1F2A-4ED2-9140-0A811FA66851}" type="sibTrans" cxnId="{4E775142-9546-4A99-9882-846044C1612A}">
      <dgm:prSet/>
      <dgm:spPr/>
      <dgm:t>
        <a:bodyPr/>
        <a:lstStyle/>
        <a:p>
          <a:endParaRPr lang="tr-TR"/>
        </a:p>
      </dgm:t>
    </dgm:pt>
    <dgm:pt modelId="{2F5EBFDA-31F8-4912-A62B-B7842B4F5D77}">
      <dgm:prSet phldrT="[Metin]" custT="1"/>
      <dgm:spPr/>
      <dgm:t>
        <a:bodyPr/>
        <a:lstStyle/>
        <a:p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://https://makine.kku.edu.tr/Idari/Sayfa/Index?Sayfa=STJ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145398C-8C52-4007-8D24-E7B83E1BE019}" type="parTrans" cxnId="{2290F0BF-ABFD-4A4D-8D80-321A029F9A4A}">
      <dgm:prSet/>
      <dgm:spPr/>
      <dgm:t>
        <a:bodyPr/>
        <a:lstStyle/>
        <a:p>
          <a:endParaRPr lang="tr-TR"/>
        </a:p>
      </dgm:t>
    </dgm:pt>
    <dgm:pt modelId="{0A36B99D-2D88-4F56-A239-A96F062913C1}" type="sibTrans" cxnId="{2290F0BF-ABFD-4A4D-8D80-321A029F9A4A}">
      <dgm:prSet/>
      <dgm:spPr/>
      <dgm:t>
        <a:bodyPr/>
        <a:lstStyle/>
        <a:p>
          <a:endParaRPr lang="tr-TR"/>
        </a:p>
      </dgm:t>
    </dgm:pt>
    <dgm:pt modelId="{999FB8C4-EA63-4541-81F3-28D190A6F88F}">
      <dgm:prSet phldrT="[Metin]"/>
      <dgm:spPr/>
      <dgm:t>
        <a:bodyPr/>
        <a:lstStyle/>
        <a:p>
          <a:r>
            <a:rPr lang="tr-TR" dirty="0">
              <a:solidFill>
                <a:srgbClr val="C00000"/>
              </a:solidFill>
            </a:rPr>
            <a:t>2</a:t>
          </a:r>
        </a:p>
      </dgm:t>
    </dgm:pt>
    <dgm:pt modelId="{4EEB64F6-4EAB-4156-9202-A7D95369087C}" type="parTrans" cxnId="{F737E3BB-027C-47BC-B475-DA30B3996005}">
      <dgm:prSet/>
      <dgm:spPr/>
      <dgm:t>
        <a:bodyPr/>
        <a:lstStyle/>
        <a:p>
          <a:endParaRPr lang="tr-TR"/>
        </a:p>
      </dgm:t>
    </dgm:pt>
    <dgm:pt modelId="{C9DD17A1-981C-4089-8944-A4D3D29DA19F}" type="sibTrans" cxnId="{F737E3BB-027C-47BC-B475-DA30B3996005}">
      <dgm:prSet/>
      <dgm:spPr/>
      <dgm:t>
        <a:bodyPr/>
        <a:lstStyle/>
        <a:p>
          <a:endParaRPr lang="tr-TR"/>
        </a:p>
      </dgm:t>
    </dgm:pt>
    <dgm:pt modelId="{1A3F7D87-E7B3-4BB1-AACA-C00E98DEB9CB}">
      <dgm:prSet phldrT="[Metin]" custT="1"/>
      <dgm:spPr/>
      <dgm:t>
        <a:bodyPr/>
        <a:lstStyle/>
        <a:p>
          <a:r>
            <a:rPr lang="tr-TR" sz="1600" b="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Zorunlu Staj Formu </a:t>
          </a:r>
          <a:r>
            <a:rPr lang="tr-TR" sz="1600" b="0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ilgili </a:t>
          </a:r>
          <a:r>
            <a:rPr lang="tr-TR" sz="1600" b="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kısımlar </a:t>
          </a:r>
          <a:r>
            <a:rPr lang="tr-TR" sz="1600" b="0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doldurulduktan sonra, </a:t>
          </a:r>
          <a:r>
            <a:rPr lang="tr-TR" sz="1600" b="0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staj komisyonuna onaylatılır.</a:t>
          </a:r>
          <a:endParaRPr lang="tr-TR" sz="1600" b="0" kern="1200" dirty="0">
            <a:solidFill>
              <a:srgbClr val="FF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D88C53F-65D6-499D-99B7-CF52D1E42E37}" type="parTrans" cxnId="{C4F277AE-E4CA-44AC-9C2E-09B065D73FD8}">
      <dgm:prSet/>
      <dgm:spPr/>
      <dgm:t>
        <a:bodyPr/>
        <a:lstStyle/>
        <a:p>
          <a:endParaRPr lang="tr-TR"/>
        </a:p>
      </dgm:t>
    </dgm:pt>
    <dgm:pt modelId="{0DFAB5B7-80D1-4432-AC64-9176B8912E5C}" type="sibTrans" cxnId="{C4F277AE-E4CA-44AC-9C2E-09B065D73FD8}">
      <dgm:prSet/>
      <dgm:spPr/>
      <dgm:t>
        <a:bodyPr/>
        <a:lstStyle/>
        <a:p>
          <a:endParaRPr lang="tr-TR"/>
        </a:p>
      </dgm:t>
    </dgm:pt>
    <dgm:pt modelId="{C04DC94E-D6E4-4611-AD61-19209AB693A9}">
      <dgm:prSet phldrT="[Metin]"/>
      <dgm:spPr/>
      <dgm:t>
        <a:bodyPr/>
        <a:lstStyle/>
        <a:p>
          <a:r>
            <a:rPr lang="tr-TR" dirty="0">
              <a:solidFill>
                <a:srgbClr val="C00000"/>
              </a:solidFill>
            </a:rPr>
            <a:t>3</a:t>
          </a:r>
        </a:p>
      </dgm:t>
    </dgm:pt>
    <dgm:pt modelId="{7A013425-F591-4BC4-9CB0-2FB0C0A35306}" type="parTrans" cxnId="{AD037712-8A55-4C53-89F5-53FBA57870BF}">
      <dgm:prSet/>
      <dgm:spPr/>
      <dgm:t>
        <a:bodyPr/>
        <a:lstStyle/>
        <a:p>
          <a:endParaRPr lang="tr-TR"/>
        </a:p>
      </dgm:t>
    </dgm:pt>
    <dgm:pt modelId="{1A8F8051-560D-4A76-9B60-8568D01F220B}" type="sibTrans" cxnId="{AD037712-8A55-4C53-89F5-53FBA57870BF}">
      <dgm:prSet/>
      <dgm:spPr/>
      <dgm:t>
        <a:bodyPr/>
        <a:lstStyle/>
        <a:p>
          <a:endParaRPr lang="tr-TR"/>
        </a:p>
      </dgm:t>
    </dgm:pt>
    <dgm:pt modelId="{17B532A5-DD3F-4F9E-B8EF-A91209DA7730}">
      <dgm:prSet phldrT="[Metin]" custT="1"/>
      <dgm:spPr/>
      <dgm:t>
        <a:bodyPr/>
        <a:lstStyle/>
        <a:p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Zorunlu Staj Formu iki nüsha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olarak staj </a:t>
          </a: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yapacağınız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kuruma, imzalı </a:t>
          </a: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ve kaşeli olarak onaylatılır. </a:t>
          </a:r>
        </a:p>
      </dgm:t>
    </dgm:pt>
    <dgm:pt modelId="{5815AED4-F564-4617-B1B7-AB590BC86D3D}" type="parTrans" cxnId="{23C4511A-91B7-4E5E-8E14-05085431F31C}">
      <dgm:prSet/>
      <dgm:spPr/>
      <dgm:t>
        <a:bodyPr/>
        <a:lstStyle/>
        <a:p>
          <a:endParaRPr lang="tr-TR"/>
        </a:p>
      </dgm:t>
    </dgm:pt>
    <dgm:pt modelId="{3F46D7D1-73BB-4B67-8E65-3CB90F45258D}" type="sibTrans" cxnId="{23C4511A-91B7-4E5E-8E14-05085431F31C}">
      <dgm:prSet/>
      <dgm:spPr/>
      <dgm:t>
        <a:bodyPr/>
        <a:lstStyle/>
        <a:p>
          <a:endParaRPr lang="tr-TR"/>
        </a:p>
      </dgm:t>
    </dgm:pt>
    <dgm:pt modelId="{26409672-A142-488C-8057-441D8923E9BE}">
      <dgm:prSet phldrT="[Metin]"/>
      <dgm:spPr/>
      <dgm:t>
        <a:bodyPr/>
        <a:lstStyle/>
        <a:p>
          <a:r>
            <a:rPr lang="tr-TR" dirty="0">
              <a:solidFill>
                <a:srgbClr val="C00000"/>
              </a:solidFill>
            </a:rPr>
            <a:t>4</a:t>
          </a:r>
        </a:p>
      </dgm:t>
    </dgm:pt>
    <dgm:pt modelId="{51BCA2D4-5C03-4231-A5D7-8B4959C7A515}" type="parTrans" cxnId="{10A05194-2C99-4DF9-BDAF-0F3757227D84}">
      <dgm:prSet/>
      <dgm:spPr/>
      <dgm:t>
        <a:bodyPr/>
        <a:lstStyle/>
        <a:p>
          <a:endParaRPr lang="tr-TR"/>
        </a:p>
      </dgm:t>
    </dgm:pt>
    <dgm:pt modelId="{43409CDA-9363-4382-ACE8-C9365DE5D964}" type="sibTrans" cxnId="{10A05194-2C99-4DF9-BDAF-0F3757227D84}">
      <dgm:prSet/>
      <dgm:spPr/>
      <dgm:t>
        <a:bodyPr/>
        <a:lstStyle/>
        <a:p>
          <a:endParaRPr lang="tr-TR"/>
        </a:p>
      </dgm:t>
    </dgm:pt>
    <dgm:pt modelId="{D8408654-7398-4B5E-A5D8-A05E4B0DF478}">
      <dgm:prSet custT="1"/>
      <dgm:spPr/>
      <dgm:t>
        <a:bodyPr/>
        <a:lstStyle/>
        <a:p>
          <a:pPr algn="just"/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Onaylı Zorunlu Staj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Formunun bir nüshası </a:t>
          </a: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ve Staj Öğrenci Taahhütnamesi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staj komisyonuna </a:t>
          </a:r>
          <a:r>
            <a:rPr lang="tr-TR" sz="1600" kern="120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teslim edilir. 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A0E9FA37-2D15-4267-879E-D11D893B6B2C}" type="parTrans" cxnId="{D0747B94-C55E-4F60-8CD1-324B4A3BE815}">
      <dgm:prSet/>
      <dgm:spPr/>
      <dgm:t>
        <a:bodyPr/>
        <a:lstStyle/>
        <a:p>
          <a:endParaRPr lang="tr-TR"/>
        </a:p>
      </dgm:t>
    </dgm:pt>
    <dgm:pt modelId="{FC760B2E-807B-4BE8-8BEC-69A89E3487B5}" type="sibTrans" cxnId="{D0747B94-C55E-4F60-8CD1-324B4A3BE815}">
      <dgm:prSet/>
      <dgm:spPr/>
      <dgm:t>
        <a:bodyPr/>
        <a:lstStyle/>
        <a:p>
          <a:endParaRPr lang="tr-TR"/>
        </a:p>
      </dgm:t>
    </dgm:pt>
    <dgm:pt modelId="{C5ED2775-F544-4D65-8166-E75B2EC12CB6}">
      <dgm:prSet phldrT="[Metin]" custT="1"/>
      <dgm:spPr/>
      <dgm:t>
        <a:bodyPr/>
        <a:lstStyle/>
        <a:p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Linkte yer alan </a:t>
          </a:r>
          <a:r>
            <a:rPr lang="tr-TR" sz="1600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2026 </a:t>
          </a:r>
          <a:r>
            <a:rPr lang="tr-TR" sz="1600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Zorunlu </a:t>
          </a:r>
          <a:r>
            <a:rPr lang="tr-TR" sz="1600" kern="1200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Staj </a:t>
          </a:r>
          <a:r>
            <a:rPr lang="tr-TR" sz="1600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Formu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temin edilir.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32C9EFF-5146-4AA9-A9AB-83A45DAAB657}" type="parTrans" cxnId="{6A77674E-EF25-4407-B1F3-1C7F2A23DB37}">
      <dgm:prSet/>
      <dgm:spPr/>
      <dgm:t>
        <a:bodyPr/>
        <a:lstStyle/>
        <a:p>
          <a:endParaRPr lang="tr-TR"/>
        </a:p>
      </dgm:t>
    </dgm:pt>
    <dgm:pt modelId="{FC885D42-6596-4559-ADE0-CF08973155AA}" type="sibTrans" cxnId="{6A77674E-EF25-4407-B1F3-1C7F2A23DB37}">
      <dgm:prSet/>
      <dgm:spPr/>
      <dgm:t>
        <a:bodyPr/>
        <a:lstStyle/>
        <a:p>
          <a:endParaRPr lang="tr-TR"/>
        </a:p>
      </dgm:t>
    </dgm:pt>
    <dgm:pt modelId="{645132C1-61AF-43F6-B83D-A513DD0EE6D6}">
      <dgm:prSet phldrT="[Metin]" custT="1"/>
      <dgm:spPr/>
      <dgm:t>
        <a:bodyPr/>
        <a:lstStyle/>
        <a:p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Bir nüsha sizde kalır, diğeri firmaya teslim edilir.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26907C9E-A4ED-4472-A565-F2C8793B1BEC}" type="parTrans" cxnId="{89CCF45B-56CC-48A0-A4CA-B913C9EB53FF}">
      <dgm:prSet/>
      <dgm:spPr/>
      <dgm:t>
        <a:bodyPr/>
        <a:lstStyle/>
        <a:p>
          <a:endParaRPr lang="tr-TR"/>
        </a:p>
      </dgm:t>
    </dgm:pt>
    <dgm:pt modelId="{7E51E0F6-E02C-4983-95F9-E357C27E7DC9}" type="sibTrans" cxnId="{89CCF45B-56CC-48A0-A4CA-B913C9EB53FF}">
      <dgm:prSet/>
      <dgm:spPr/>
      <dgm:t>
        <a:bodyPr/>
        <a:lstStyle/>
        <a:p>
          <a:endParaRPr lang="tr-TR"/>
        </a:p>
      </dgm:t>
    </dgm:pt>
    <dgm:pt modelId="{6C4F3ADC-65A4-4908-B1D4-FA42810E3670}">
      <dgm:prSet phldrT="[Metin]" custT="1"/>
      <dgm:spPr/>
      <dgm:t>
        <a:bodyPr/>
        <a:lstStyle/>
        <a:p>
          <a:r>
            <a:rPr lang="tr-TR" sz="1600" kern="1200" dirty="0" err="1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Mak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Müh. </a:t>
          </a:r>
          <a:r>
            <a:rPr lang="tr-TR" sz="1600" kern="1200" dirty="0" err="1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Anasayfa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&gt; Öğrenci &gt; GENEL &gt; Staj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293C1845-46C1-4B17-B3C9-AC7C2140BC55}" type="parTrans" cxnId="{FB31AD83-7FB7-4EC6-87C3-A93B54424A7B}">
      <dgm:prSet/>
      <dgm:spPr/>
      <dgm:t>
        <a:bodyPr/>
        <a:lstStyle/>
        <a:p>
          <a:endParaRPr lang="tr-TR"/>
        </a:p>
      </dgm:t>
    </dgm:pt>
    <dgm:pt modelId="{322F1EB4-DA84-43E2-8C6B-B33EA3686CEA}" type="sibTrans" cxnId="{FB31AD83-7FB7-4EC6-87C3-A93B54424A7B}">
      <dgm:prSet/>
      <dgm:spPr/>
      <dgm:t>
        <a:bodyPr/>
        <a:lstStyle/>
        <a:p>
          <a:endParaRPr lang="tr-TR"/>
        </a:p>
      </dgm:t>
    </dgm:pt>
    <dgm:pt modelId="{61E350F3-A256-4C62-9741-AAE65737634C}" type="pres">
      <dgm:prSet presAssocID="{A2C9D0E9-BF77-488A-83B3-3B1075D0AA3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563274E-B3D3-4834-9CF9-E052D363E045}" type="pres">
      <dgm:prSet presAssocID="{D4FEC8BA-3995-4425-9CFA-A7D9101992A9}" presName="composite" presStyleCnt="0"/>
      <dgm:spPr/>
    </dgm:pt>
    <dgm:pt modelId="{F0D0833F-1CC1-4F79-AF7E-753F6500B96E}" type="pres">
      <dgm:prSet presAssocID="{D4FEC8BA-3995-4425-9CFA-A7D9101992A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7BB653D-23D4-4F3E-BE73-82D0608CFB35}" type="pres">
      <dgm:prSet presAssocID="{D4FEC8BA-3995-4425-9CFA-A7D9101992A9}" presName="descendantText" presStyleLbl="alignAcc1" presStyleIdx="0" presStyleCnt="4" custScaleY="1056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3C35ED-3AFB-4A10-92B1-FA15EB7A74FD}" type="pres">
      <dgm:prSet presAssocID="{A42577C5-1F2A-4ED2-9140-0A811FA66851}" presName="sp" presStyleCnt="0"/>
      <dgm:spPr/>
    </dgm:pt>
    <dgm:pt modelId="{C6E590D2-6C48-4ED9-8B13-4A3F939BD5F8}" type="pres">
      <dgm:prSet presAssocID="{999FB8C4-EA63-4541-81F3-28D190A6F88F}" presName="composite" presStyleCnt="0"/>
      <dgm:spPr/>
    </dgm:pt>
    <dgm:pt modelId="{1DBEB9EF-DCEB-4407-A862-5AB570E39AB0}" type="pres">
      <dgm:prSet presAssocID="{999FB8C4-EA63-4541-81F3-28D190A6F88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DB7B5A-F563-4E76-86B9-55664C3718B5}" type="pres">
      <dgm:prSet presAssocID="{999FB8C4-EA63-4541-81F3-28D190A6F88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7C927F7-3326-483F-84EE-918850CAE575}" type="pres">
      <dgm:prSet presAssocID="{C9DD17A1-981C-4089-8944-A4D3D29DA19F}" presName="sp" presStyleCnt="0"/>
      <dgm:spPr/>
    </dgm:pt>
    <dgm:pt modelId="{43C880F1-C396-4379-A1B2-B02FFB090C0D}" type="pres">
      <dgm:prSet presAssocID="{C04DC94E-D6E4-4611-AD61-19209AB693A9}" presName="composite" presStyleCnt="0"/>
      <dgm:spPr/>
    </dgm:pt>
    <dgm:pt modelId="{C6CC7F72-3B63-4FBD-8AD9-E701C140CCC5}" type="pres">
      <dgm:prSet presAssocID="{C04DC94E-D6E4-4611-AD61-19209AB693A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6CC296-D794-4E9A-A558-9BA6B0758129}" type="pres">
      <dgm:prSet presAssocID="{C04DC94E-D6E4-4611-AD61-19209AB693A9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8B903B-CBC8-44C2-9786-97C223325B5A}" type="pres">
      <dgm:prSet presAssocID="{1A8F8051-560D-4A76-9B60-8568D01F220B}" presName="sp" presStyleCnt="0"/>
      <dgm:spPr/>
    </dgm:pt>
    <dgm:pt modelId="{49FDE31B-C3AC-40D9-A31A-7FC75D6AAF24}" type="pres">
      <dgm:prSet presAssocID="{26409672-A142-488C-8057-441D8923E9BE}" presName="composite" presStyleCnt="0"/>
      <dgm:spPr/>
    </dgm:pt>
    <dgm:pt modelId="{070F8497-5D14-47EB-A575-3B51C6AB1EC7}" type="pres">
      <dgm:prSet presAssocID="{26409672-A142-488C-8057-441D8923E9BE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690C9F-BB9F-45C2-8E48-650BF96E47FE}" type="pres">
      <dgm:prSet presAssocID="{26409672-A142-488C-8057-441D8923E9BE}" presName="descendantText" presStyleLbl="alignAcc1" presStyleIdx="3" presStyleCnt="4" custLinFactNeighborX="-202" custLinFactNeighborY="434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4F277AE-E4CA-44AC-9C2E-09B065D73FD8}" srcId="{999FB8C4-EA63-4541-81F3-28D190A6F88F}" destId="{1A3F7D87-E7B3-4BB1-AACA-C00E98DEB9CB}" srcOrd="0" destOrd="0" parTransId="{FD88C53F-65D6-499D-99B7-CF52D1E42E37}" sibTransId="{0DFAB5B7-80D1-4432-AC64-9176B8912E5C}"/>
    <dgm:cxn modelId="{F2FAE3A7-E88A-41F5-8EF9-90A0A7DA625F}" type="presOf" srcId="{6C4F3ADC-65A4-4908-B1D4-FA42810E3670}" destId="{27BB653D-23D4-4F3E-BE73-82D0608CFB35}" srcOrd="0" destOrd="0" presId="urn:microsoft.com/office/officeart/2005/8/layout/chevron2"/>
    <dgm:cxn modelId="{1E2019D7-F51C-4671-8D5A-203187126E09}" type="presOf" srcId="{26409672-A142-488C-8057-441D8923E9BE}" destId="{070F8497-5D14-47EB-A575-3B51C6AB1EC7}" srcOrd="0" destOrd="0" presId="urn:microsoft.com/office/officeart/2005/8/layout/chevron2"/>
    <dgm:cxn modelId="{73C14DA1-C5CB-49C3-A63B-815968120929}" type="presOf" srcId="{C04DC94E-D6E4-4611-AD61-19209AB693A9}" destId="{C6CC7F72-3B63-4FBD-8AD9-E701C140CCC5}" srcOrd="0" destOrd="0" presId="urn:microsoft.com/office/officeart/2005/8/layout/chevron2"/>
    <dgm:cxn modelId="{AD037712-8A55-4C53-89F5-53FBA57870BF}" srcId="{A2C9D0E9-BF77-488A-83B3-3B1075D0AA3B}" destId="{C04DC94E-D6E4-4611-AD61-19209AB693A9}" srcOrd="2" destOrd="0" parTransId="{7A013425-F591-4BC4-9CB0-2FB0C0A35306}" sibTransId="{1A8F8051-560D-4A76-9B60-8568D01F220B}"/>
    <dgm:cxn modelId="{D0747B94-C55E-4F60-8CD1-324B4A3BE815}" srcId="{26409672-A142-488C-8057-441D8923E9BE}" destId="{D8408654-7398-4B5E-A5D8-A05E4B0DF478}" srcOrd="0" destOrd="0" parTransId="{A0E9FA37-2D15-4267-879E-D11D893B6B2C}" sibTransId="{FC760B2E-807B-4BE8-8BEC-69A89E3487B5}"/>
    <dgm:cxn modelId="{8E3CD73F-45D4-450E-86B9-3D9460CA3794}" type="presOf" srcId="{D4FEC8BA-3995-4425-9CFA-A7D9101992A9}" destId="{F0D0833F-1CC1-4F79-AF7E-753F6500B96E}" srcOrd="0" destOrd="0" presId="urn:microsoft.com/office/officeart/2005/8/layout/chevron2"/>
    <dgm:cxn modelId="{2290F0BF-ABFD-4A4D-8D80-321A029F9A4A}" srcId="{D4FEC8BA-3995-4425-9CFA-A7D9101992A9}" destId="{2F5EBFDA-31F8-4912-A62B-B7842B4F5D77}" srcOrd="1" destOrd="0" parTransId="{E145398C-8C52-4007-8D24-E7B83E1BE019}" sibTransId="{0A36B99D-2D88-4F56-A239-A96F062913C1}"/>
    <dgm:cxn modelId="{11A69FEB-33DC-405A-8A4D-93B44F0CE45E}" type="presOf" srcId="{C5ED2775-F544-4D65-8166-E75B2EC12CB6}" destId="{27BB653D-23D4-4F3E-BE73-82D0608CFB35}" srcOrd="0" destOrd="2" presId="urn:microsoft.com/office/officeart/2005/8/layout/chevron2"/>
    <dgm:cxn modelId="{6D598D85-1298-433A-9C2F-F692769B3F75}" type="presOf" srcId="{645132C1-61AF-43F6-B83D-A513DD0EE6D6}" destId="{236CC296-D794-4E9A-A558-9BA6B0758129}" srcOrd="0" destOrd="1" presId="urn:microsoft.com/office/officeart/2005/8/layout/chevron2"/>
    <dgm:cxn modelId="{8EB4EBB2-F25D-411B-BF83-F34A3BEA627C}" type="presOf" srcId="{17B532A5-DD3F-4F9E-B8EF-A91209DA7730}" destId="{236CC296-D794-4E9A-A558-9BA6B0758129}" srcOrd="0" destOrd="0" presId="urn:microsoft.com/office/officeart/2005/8/layout/chevron2"/>
    <dgm:cxn modelId="{DB70C84E-4083-4423-A51C-3ABF0B0EE190}" type="presOf" srcId="{999FB8C4-EA63-4541-81F3-28D190A6F88F}" destId="{1DBEB9EF-DCEB-4407-A862-5AB570E39AB0}" srcOrd="0" destOrd="0" presId="urn:microsoft.com/office/officeart/2005/8/layout/chevron2"/>
    <dgm:cxn modelId="{10A05194-2C99-4DF9-BDAF-0F3757227D84}" srcId="{A2C9D0E9-BF77-488A-83B3-3B1075D0AA3B}" destId="{26409672-A142-488C-8057-441D8923E9BE}" srcOrd="3" destOrd="0" parTransId="{51BCA2D4-5C03-4231-A5D7-8B4959C7A515}" sibTransId="{43409CDA-9363-4382-ACE8-C9365DE5D964}"/>
    <dgm:cxn modelId="{4E775142-9546-4A99-9882-846044C1612A}" srcId="{A2C9D0E9-BF77-488A-83B3-3B1075D0AA3B}" destId="{D4FEC8BA-3995-4425-9CFA-A7D9101992A9}" srcOrd="0" destOrd="0" parTransId="{63B40D4A-02CE-4511-A411-38DB29572360}" sibTransId="{A42577C5-1F2A-4ED2-9140-0A811FA66851}"/>
    <dgm:cxn modelId="{FB31AD83-7FB7-4EC6-87C3-A93B54424A7B}" srcId="{D4FEC8BA-3995-4425-9CFA-A7D9101992A9}" destId="{6C4F3ADC-65A4-4908-B1D4-FA42810E3670}" srcOrd="0" destOrd="0" parTransId="{293C1845-46C1-4B17-B3C9-AC7C2140BC55}" sibTransId="{322F1EB4-DA84-43E2-8C6B-B33EA3686CEA}"/>
    <dgm:cxn modelId="{F737E3BB-027C-47BC-B475-DA30B3996005}" srcId="{A2C9D0E9-BF77-488A-83B3-3B1075D0AA3B}" destId="{999FB8C4-EA63-4541-81F3-28D190A6F88F}" srcOrd="1" destOrd="0" parTransId="{4EEB64F6-4EAB-4156-9202-A7D95369087C}" sibTransId="{C9DD17A1-981C-4089-8944-A4D3D29DA19F}"/>
    <dgm:cxn modelId="{89CCF45B-56CC-48A0-A4CA-B913C9EB53FF}" srcId="{C04DC94E-D6E4-4611-AD61-19209AB693A9}" destId="{645132C1-61AF-43F6-B83D-A513DD0EE6D6}" srcOrd="1" destOrd="0" parTransId="{26907C9E-A4ED-4472-A565-F2C8793B1BEC}" sibTransId="{7E51E0F6-E02C-4983-95F9-E357C27E7DC9}"/>
    <dgm:cxn modelId="{76D717A9-FC84-4DE3-9187-466D7F635A51}" type="presOf" srcId="{2F5EBFDA-31F8-4912-A62B-B7842B4F5D77}" destId="{27BB653D-23D4-4F3E-BE73-82D0608CFB35}" srcOrd="0" destOrd="1" presId="urn:microsoft.com/office/officeart/2005/8/layout/chevron2"/>
    <dgm:cxn modelId="{6A77674E-EF25-4407-B1F3-1C7F2A23DB37}" srcId="{D4FEC8BA-3995-4425-9CFA-A7D9101992A9}" destId="{C5ED2775-F544-4D65-8166-E75B2EC12CB6}" srcOrd="2" destOrd="0" parTransId="{F32C9EFF-5146-4AA9-A9AB-83A45DAAB657}" sibTransId="{FC885D42-6596-4559-ADE0-CF08973155AA}"/>
    <dgm:cxn modelId="{23C4511A-91B7-4E5E-8E14-05085431F31C}" srcId="{C04DC94E-D6E4-4611-AD61-19209AB693A9}" destId="{17B532A5-DD3F-4F9E-B8EF-A91209DA7730}" srcOrd="0" destOrd="0" parTransId="{5815AED4-F564-4617-B1B7-AB590BC86D3D}" sibTransId="{3F46D7D1-73BB-4B67-8E65-3CB90F45258D}"/>
    <dgm:cxn modelId="{8CFA7862-162C-436C-A7F1-39B1FB9289BC}" type="presOf" srcId="{1A3F7D87-E7B3-4BB1-AACA-C00E98DEB9CB}" destId="{31DB7B5A-F563-4E76-86B9-55664C3718B5}" srcOrd="0" destOrd="0" presId="urn:microsoft.com/office/officeart/2005/8/layout/chevron2"/>
    <dgm:cxn modelId="{8ADD92DA-DBAB-44A9-8A7F-1651415BA7C9}" type="presOf" srcId="{D8408654-7398-4B5E-A5D8-A05E4B0DF478}" destId="{A0690C9F-BB9F-45C2-8E48-650BF96E47FE}" srcOrd="0" destOrd="0" presId="urn:microsoft.com/office/officeart/2005/8/layout/chevron2"/>
    <dgm:cxn modelId="{07CD8D62-1C3F-468D-9BD4-9E9ED0EFD3C2}" type="presOf" srcId="{A2C9D0E9-BF77-488A-83B3-3B1075D0AA3B}" destId="{61E350F3-A256-4C62-9741-AAE65737634C}" srcOrd="0" destOrd="0" presId="urn:microsoft.com/office/officeart/2005/8/layout/chevron2"/>
    <dgm:cxn modelId="{32F1CE7B-6D7E-4D8A-9F52-B6F34EC27262}" type="presParOf" srcId="{61E350F3-A256-4C62-9741-AAE65737634C}" destId="{5563274E-B3D3-4834-9CF9-E052D363E045}" srcOrd="0" destOrd="0" presId="urn:microsoft.com/office/officeart/2005/8/layout/chevron2"/>
    <dgm:cxn modelId="{EE35E8A1-7A96-4ECF-BEFD-E49041B2568E}" type="presParOf" srcId="{5563274E-B3D3-4834-9CF9-E052D363E045}" destId="{F0D0833F-1CC1-4F79-AF7E-753F6500B96E}" srcOrd="0" destOrd="0" presId="urn:microsoft.com/office/officeart/2005/8/layout/chevron2"/>
    <dgm:cxn modelId="{51C059AE-BAE0-44C7-B21F-CCB87D00F824}" type="presParOf" srcId="{5563274E-B3D3-4834-9CF9-E052D363E045}" destId="{27BB653D-23D4-4F3E-BE73-82D0608CFB35}" srcOrd="1" destOrd="0" presId="urn:microsoft.com/office/officeart/2005/8/layout/chevron2"/>
    <dgm:cxn modelId="{63A54662-2A5A-45B5-9185-3A9CC8B94FB8}" type="presParOf" srcId="{61E350F3-A256-4C62-9741-AAE65737634C}" destId="{813C35ED-3AFB-4A10-92B1-FA15EB7A74FD}" srcOrd="1" destOrd="0" presId="urn:microsoft.com/office/officeart/2005/8/layout/chevron2"/>
    <dgm:cxn modelId="{30CA1F97-D71A-4304-AB7D-18345DD7600D}" type="presParOf" srcId="{61E350F3-A256-4C62-9741-AAE65737634C}" destId="{C6E590D2-6C48-4ED9-8B13-4A3F939BD5F8}" srcOrd="2" destOrd="0" presId="urn:microsoft.com/office/officeart/2005/8/layout/chevron2"/>
    <dgm:cxn modelId="{326CEBC2-8F98-41F6-940F-BDBA01037673}" type="presParOf" srcId="{C6E590D2-6C48-4ED9-8B13-4A3F939BD5F8}" destId="{1DBEB9EF-DCEB-4407-A862-5AB570E39AB0}" srcOrd="0" destOrd="0" presId="urn:microsoft.com/office/officeart/2005/8/layout/chevron2"/>
    <dgm:cxn modelId="{AB6E37FE-D410-4B27-8C2D-5A848C7F19A3}" type="presParOf" srcId="{C6E590D2-6C48-4ED9-8B13-4A3F939BD5F8}" destId="{31DB7B5A-F563-4E76-86B9-55664C3718B5}" srcOrd="1" destOrd="0" presId="urn:microsoft.com/office/officeart/2005/8/layout/chevron2"/>
    <dgm:cxn modelId="{C2BBC304-B99B-4C91-8F71-0001064FD1C7}" type="presParOf" srcId="{61E350F3-A256-4C62-9741-AAE65737634C}" destId="{E7C927F7-3326-483F-84EE-918850CAE575}" srcOrd="3" destOrd="0" presId="urn:microsoft.com/office/officeart/2005/8/layout/chevron2"/>
    <dgm:cxn modelId="{3F332C65-E6E0-4EF9-BD9D-6062B5D9E384}" type="presParOf" srcId="{61E350F3-A256-4C62-9741-AAE65737634C}" destId="{43C880F1-C396-4379-A1B2-B02FFB090C0D}" srcOrd="4" destOrd="0" presId="urn:microsoft.com/office/officeart/2005/8/layout/chevron2"/>
    <dgm:cxn modelId="{A5946360-90DA-4162-B9FE-FEA9BF74E246}" type="presParOf" srcId="{43C880F1-C396-4379-A1B2-B02FFB090C0D}" destId="{C6CC7F72-3B63-4FBD-8AD9-E701C140CCC5}" srcOrd="0" destOrd="0" presId="urn:microsoft.com/office/officeart/2005/8/layout/chevron2"/>
    <dgm:cxn modelId="{2106BC31-F688-4C01-B5A3-60092D2A1FAF}" type="presParOf" srcId="{43C880F1-C396-4379-A1B2-B02FFB090C0D}" destId="{236CC296-D794-4E9A-A558-9BA6B0758129}" srcOrd="1" destOrd="0" presId="urn:microsoft.com/office/officeart/2005/8/layout/chevron2"/>
    <dgm:cxn modelId="{662D295C-A1EF-4FB0-989B-8D06DB01DEE5}" type="presParOf" srcId="{61E350F3-A256-4C62-9741-AAE65737634C}" destId="{048B903B-CBC8-44C2-9786-97C223325B5A}" srcOrd="5" destOrd="0" presId="urn:microsoft.com/office/officeart/2005/8/layout/chevron2"/>
    <dgm:cxn modelId="{039E5175-9421-4779-A837-3DE6B406FC37}" type="presParOf" srcId="{61E350F3-A256-4C62-9741-AAE65737634C}" destId="{49FDE31B-C3AC-40D9-A31A-7FC75D6AAF24}" srcOrd="6" destOrd="0" presId="urn:microsoft.com/office/officeart/2005/8/layout/chevron2"/>
    <dgm:cxn modelId="{1A1AE2BC-2E9D-4A9F-895C-31B555071FC8}" type="presParOf" srcId="{49FDE31B-C3AC-40D9-A31A-7FC75D6AAF24}" destId="{070F8497-5D14-47EB-A575-3B51C6AB1EC7}" srcOrd="0" destOrd="0" presId="urn:microsoft.com/office/officeart/2005/8/layout/chevron2"/>
    <dgm:cxn modelId="{FA4E6CA4-3932-4E99-82D3-48E67DF0C460}" type="presParOf" srcId="{49FDE31B-C3AC-40D9-A31A-7FC75D6AAF24}" destId="{A0690C9F-BB9F-45C2-8E48-650BF96E47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0833F-1CC1-4F79-AF7E-753F6500B96E}">
      <dsp:nvSpPr>
        <dsp:cNvPr id="0" name=""/>
        <dsp:cNvSpPr/>
      </dsp:nvSpPr>
      <dsp:spPr>
        <a:xfrm rot="5400000">
          <a:off x="-214652" y="245746"/>
          <a:ext cx="1431018" cy="100171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>
              <a:solidFill>
                <a:srgbClr val="C00000"/>
              </a:solidFill>
            </a:rPr>
            <a:t>1</a:t>
          </a:r>
        </a:p>
      </dsp:txBody>
      <dsp:txXfrm rot="-5400000">
        <a:off x="1" y="531949"/>
        <a:ext cx="1001712" cy="429306"/>
      </dsp:txXfrm>
    </dsp:sp>
    <dsp:sp modelId="{27BB653D-23D4-4F3E-BE73-82D0608CFB35}">
      <dsp:nvSpPr>
        <dsp:cNvPr id="0" name=""/>
        <dsp:cNvSpPr/>
      </dsp:nvSpPr>
      <dsp:spPr>
        <a:xfrm rot="5400000">
          <a:off x="4294160" y="-3287444"/>
          <a:ext cx="982344" cy="7567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 err="1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Mak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Müh. </a:t>
          </a:r>
          <a:r>
            <a:rPr lang="tr-TR" sz="1600" kern="1200" dirty="0" err="1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Anasayfa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&gt; Öğrenci &gt; GENEL &gt; Staj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://https://makine.kku.edu.tr/Idari/Sayfa/Index?Sayfa=STJ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Linkte yer alan </a:t>
          </a:r>
          <a:r>
            <a:rPr lang="tr-TR" sz="1600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2026 </a:t>
          </a:r>
          <a:r>
            <a:rPr lang="tr-TR" sz="1600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Zorunlu </a:t>
          </a:r>
          <a:r>
            <a:rPr lang="tr-TR" sz="1600" kern="1200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Staj </a:t>
          </a:r>
          <a:r>
            <a:rPr lang="tr-TR" sz="1600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Formu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temin edilir.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001713" y="52957"/>
        <a:ext cx="7519285" cy="886436"/>
      </dsp:txXfrm>
    </dsp:sp>
    <dsp:sp modelId="{1DBEB9EF-DCEB-4407-A862-5AB570E39AB0}">
      <dsp:nvSpPr>
        <dsp:cNvPr id="0" name=""/>
        <dsp:cNvSpPr/>
      </dsp:nvSpPr>
      <dsp:spPr>
        <a:xfrm rot="5400000">
          <a:off x="-214652" y="1532905"/>
          <a:ext cx="1431018" cy="100171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>
              <a:solidFill>
                <a:srgbClr val="C00000"/>
              </a:solidFill>
            </a:rPr>
            <a:t>2</a:t>
          </a:r>
        </a:p>
      </dsp:txBody>
      <dsp:txXfrm rot="-5400000">
        <a:off x="1" y="1819108"/>
        <a:ext cx="1001712" cy="429306"/>
      </dsp:txXfrm>
    </dsp:sp>
    <dsp:sp modelId="{31DB7B5A-F563-4E76-86B9-55664C3718B5}">
      <dsp:nvSpPr>
        <dsp:cNvPr id="0" name=""/>
        <dsp:cNvSpPr/>
      </dsp:nvSpPr>
      <dsp:spPr>
        <a:xfrm rot="5400000">
          <a:off x="4320251" y="-2000285"/>
          <a:ext cx="930161" cy="7567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Zorunlu Staj Formu </a:t>
          </a:r>
          <a:r>
            <a:rPr lang="tr-TR" sz="1600" b="0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ilgili </a:t>
          </a:r>
          <a:r>
            <a:rPr lang="tr-TR" sz="1600" b="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kısımlar </a:t>
          </a:r>
          <a:r>
            <a:rPr lang="tr-TR" sz="1600" b="0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doldurulduktan sonra, </a:t>
          </a:r>
          <a:r>
            <a:rPr lang="tr-TR" sz="1600" b="0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staj komisyonuna onaylatılır.</a:t>
          </a:r>
          <a:endParaRPr lang="tr-TR" sz="1600" b="0" kern="1200" dirty="0">
            <a:solidFill>
              <a:srgbClr val="FF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001713" y="1363660"/>
        <a:ext cx="7521832" cy="839347"/>
      </dsp:txXfrm>
    </dsp:sp>
    <dsp:sp modelId="{C6CC7F72-3B63-4FBD-8AD9-E701C140CCC5}">
      <dsp:nvSpPr>
        <dsp:cNvPr id="0" name=""/>
        <dsp:cNvSpPr/>
      </dsp:nvSpPr>
      <dsp:spPr>
        <a:xfrm rot="5400000">
          <a:off x="-214652" y="2820064"/>
          <a:ext cx="1431018" cy="100171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>
              <a:solidFill>
                <a:srgbClr val="C00000"/>
              </a:solidFill>
            </a:rPr>
            <a:t>3</a:t>
          </a:r>
        </a:p>
      </dsp:txBody>
      <dsp:txXfrm rot="-5400000">
        <a:off x="1" y="3106267"/>
        <a:ext cx="1001712" cy="429306"/>
      </dsp:txXfrm>
    </dsp:sp>
    <dsp:sp modelId="{236CC296-D794-4E9A-A558-9BA6B0758129}">
      <dsp:nvSpPr>
        <dsp:cNvPr id="0" name=""/>
        <dsp:cNvSpPr/>
      </dsp:nvSpPr>
      <dsp:spPr>
        <a:xfrm rot="5400000">
          <a:off x="4320251" y="-713126"/>
          <a:ext cx="930161" cy="7567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Zorunlu Staj Formu iki nüsha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olarak staj </a:t>
          </a: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yapacağınız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kuruma, imzalı </a:t>
          </a: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ve kaşeli olarak onaylatılır.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Bir nüsha sizde kalır, diğeri firmaya teslim edilir.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001713" y="2650819"/>
        <a:ext cx="7521832" cy="839347"/>
      </dsp:txXfrm>
    </dsp:sp>
    <dsp:sp modelId="{070F8497-5D14-47EB-A575-3B51C6AB1EC7}">
      <dsp:nvSpPr>
        <dsp:cNvPr id="0" name=""/>
        <dsp:cNvSpPr/>
      </dsp:nvSpPr>
      <dsp:spPr>
        <a:xfrm rot="5400000">
          <a:off x="-214652" y="4107223"/>
          <a:ext cx="1431018" cy="100171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>
              <a:solidFill>
                <a:srgbClr val="C00000"/>
              </a:solidFill>
            </a:rPr>
            <a:t>4</a:t>
          </a:r>
        </a:p>
      </dsp:txBody>
      <dsp:txXfrm rot="-5400000">
        <a:off x="1" y="4393426"/>
        <a:ext cx="1001712" cy="429306"/>
      </dsp:txXfrm>
    </dsp:sp>
    <dsp:sp modelId="{A0690C9F-BB9F-45C2-8E48-650BF96E47FE}">
      <dsp:nvSpPr>
        <dsp:cNvPr id="0" name=""/>
        <dsp:cNvSpPr/>
      </dsp:nvSpPr>
      <dsp:spPr>
        <a:xfrm rot="5400000">
          <a:off x="4304965" y="614438"/>
          <a:ext cx="930161" cy="7567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Onaylı Zorunlu Staj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Formunun bir nüshası </a:t>
          </a:r>
          <a:r>
            <a:rPr lang="tr-TR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ve Staj Öğrenci Taahhütnamesi </a:t>
          </a:r>
          <a:r>
            <a:rPr lang="tr-TR" sz="1600" kern="12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staj komisyonuna </a:t>
          </a:r>
          <a:r>
            <a:rPr lang="tr-TR" sz="1600" kern="120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teslim edilir. </a:t>
          </a:r>
          <a:endParaRPr lang="tr-TR" sz="1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986427" y="3978384"/>
        <a:ext cx="7521832" cy="839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D1201-6013-43CA-B850-0FBEA8B6AE95}" type="datetimeFigureOut">
              <a:rPr lang="tr-TR" smtClean="0"/>
              <a:t>17.04.2026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84980-D058-4633-A4C7-0C366E1CE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43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84980-D058-4633-A4C7-0C366E1CE764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613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84980-D058-4633-A4C7-0C366E1CE764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379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4186-678E-48A7-8F68-60ED66116CF3}" type="datetime1">
              <a:rPr lang="tr-TR" smtClean="0"/>
              <a:t>17.04.2026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9B1DB-D9EF-4A66-9E97-2DE634BA7F4F}" type="datetime1">
              <a:rPr lang="tr-TR" smtClean="0"/>
              <a:t>17.04.2026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178F-B32B-4A92-A066-7D077D87BF2D}" type="datetime1">
              <a:rPr lang="tr-TR" smtClean="0"/>
              <a:t>17.04.2026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2867-8EBC-47FB-B869-560D5A876A87}" type="datetime1">
              <a:rPr lang="tr-TR" smtClean="0"/>
              <a:t>17.04.2026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F3D48-8262-40EF-AF43-AFA320420FCB}" type="datetime1">
              <a:rPr lang="tr-TR" smtClean="0"/>
              <a:t>17.04.2026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186A-4EEF-4794-B0AE-B955B1EFDB25}" type="datetime1">
              <a:rPr lang="tr-TR" smtClean="0"/>
              <a:t>17.04.2026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71FF-5DF3-4208-9277-F13C66A00F16}" type="datetime1">
              <a:rPr lang="tr-TR" smtClean="0"/>
              <a:t>17.04.2026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AA123-A999-42A7-ADAE-687064433268}" type="datetime1">
              <a:rPr lang="tr-TR" smtClean="0"/>
              <a:t>17.04.2026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E0F5-3BD9-42B2-8F2B-9A84B2452BA0}" type="datetime1">
              <a:rPr lang="tr-TR" smtClean="0"/>
              <a:t>17.04.2026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5C79F-5937-471E-B6AE-52AD64F78C16}" type="datetime1">
              <a:rPr lang="tr-TR" smtClean="0"/>
              <a:t>17.04.2026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108EE-F234-4DE7-82FB-EE696B20C050}" type="datetime1">
              <a:rPr lang="tr-TR" smtClean="0"/>
              <a:t>17.04.2026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9199E71-771E-4A86-B4CA-EF9A522125CB}" type="datetime1">
              <a:rPr lang="tr-TR" smtClean="0"/>
              <a:t>17.04.2026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C429A91-65F7-40C8-BCE4-CE04E38465ED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mf.kku.edu.tr/Fakulte/Sayfa/Index?Sayfa=stajbilgileri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makine.kku.edu.tr/Bolum/Sayfa/Index?Sayfa=BolumDokumanveBelgele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00392" cy="1008112"/>
          </a:xfrm>
        </p:spPr>
        <p:txBody>
          <a:bodyPr anchor="t">
            <a:normAutofit/>
          </a:bodyPr>
          <a:lstStyle/>
          <a:p>
            <a:r>
              <a:rPr lang="tr-TR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 YAZ STAJI</a:t>
            </a:r>
            <a:b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BİLGİLENDİRME SUNUMU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827584" y="2967523"/>
            <a:ext cx="79928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Arş</a:t>
            </a:r>
            <a:r>
              <a:rPr lang="tr-T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Gör</a:t>
            </a:r>
            <a:r>
              <a:rPr lang="tr-T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Bahadır </a:t>
            </a:r>
            <a:r>
              <a:rPr lang="tr-T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GEMİCİOĞLU</a:t>
            </a:r>
          </a:p>
          <a:p>
            <a:pPr>
              <a:lnSpc>
                <a:spcPct val="200000"/>
              </a:lnSpc>
            </a:pPr>
            <a:r>
              <a:rPr lang="tr-T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Öğr. Üyesi Fatih CELLEK</a:t>
            </a:r>
            <a:endParaRPr lang="tr-TR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tr-TR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30230"/>
            <a:ext cx="1381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9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İçindekiler</a:t>
            </a:r>
          </a:p>
          <a:p>
            <a:pPr marL="0" indent="0">
              <a:buNone/>
            </a:pPr>
            <a:r>
              <a:rPr lang="tr-TR" dirty="0"/>
              <a:t>	1-Giriş</a:t>
            </a:r>
          </a:p>
          <a:p>
            <a:pPr marL="0" indent="0">
              <a:buNone/>
            </a:pPr>
            <a:r>
              <a:rPr lang="tr-TR" dirty="0"/>
              <a:t>	2-Kurum Tanıtımı</a:t>
            </a:r>
          </a:p>
          <a:p>
            <a:pPr marL="0" indent="0">
              <a:buNone/>
            </a:pPr>
            <a:r>
              <a:rPr lang="tr-TR" dirty="0"/>
              <a:t>	3-Staj Konusu</a:t>
            </a:r>
          </a:p>
          <a:p>
            <a:pPr marL="0" indent="0">
              <a:buNone/>
            </a:pPr>
            <a:r>
              <a:rPr lang="tr-TR" dirty="0"/>
              <a:t>	     3.1.Planlama</a:t>
            </a:r>
          </a:p>
          <a:p>
            <a:pPr marL="0" indent="0">
              <a:buNone/>
            </a:pPr>
            <a:r>
              <a:rPr lang="tr-TR" dirty="0"/>
              <a:t>	     3.2.İmalat…..vb.</a:t>
            </a:r>
          </a:p>
          <a:p>
            <a:pPr marL="0" indent="0">
              <a:buNone/>
            </a:pPr>
            <a:r>
              <a:rPr lang="tr-TR" dirty="0"/>
              <a:t>	4.Sonuç</a:t>
            </a:r>
          </a:p>
          <a:p>
            <a:pPr marL="0" indent="0">
              <a:buNone/>
            </a:pPr>
            <a:r>
              <a:rPr lang="tr-TR" dirty="0"/>
              <a:t>	5.Kaynaklar  	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‘İçindekiler’ Bölümü</a:t>
            </a:r>
          </a:p>
        </p:txBody>
      </p:sp>
    </p:spTree>
    <p:extLst>
      <p:ext uri="{BB962C8B-B14F-4D97-AF65-F5344CB8AC3E}">
        <p14:creationId xmlns:p14="http://schemas.microsoft.com/office/powerpoint/2010/main" val="99921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7294492"/>
              </p:ext>
            </p:extLst>
          </p:nvPr>
        </p:nvGraphicFramePr>
        <p:xfrm>
          <a:off x="457200" y="2492896"/>
          <a:ext cx="7993229" cy="4261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71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88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4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63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3637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13827">
                <a:tc>
                  <a:txBody>
                    <a:bodyPr/>
                    <a:lstStyle/>
                    <a:p>
                      <a:pPr marL="41275" algn="l">
                        <a:spcAft>
                          <a:spcPts val="0"/>
                        </a:spcAft>
                      </a:pPr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ÇALIŞILAN KISIM</a:t>
                      </a:r>
                    </a:p>
                  </a:txBody>
                  <a:tcPr marL="18916" marR="18916" marT="0" marB="0" anchor="ctr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129540" algn="l">
                        <a:spcAft>
                          <a:spcPts val="0"/>
                        </a:spcAft>
                      </a:pPr>
                      <a:r>
                        <a:rPr lang="tr-TR" sz="15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CNC</a:t>
                      </a:r>
                      <a:r>
                        <a:rPr lang="tr-TR" sz="15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İŞLEM BÖLÜMÜ</a:t>
                      </a:r>
                      <a:endParaRPr lang="tr-TR" sz="15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916" marR="18916" marT="0" marB="0" anchor="ctr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72390" algn="l">
                        <a:spcAft>
                          <a:spcPts val="0"/>
                        </a:spcAft>
                      </a:pPr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STAJ ALANI </a:t>
                      </a:r>
                    </a:p>
                  </a:txBody>
                  <a:tcPr marL="18916" marR="18916" marT="0" marB="0" anchor="ctr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tr-TR" sz="15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Talaşlı İmalat</a:t>
                      </a:r>
                      <a:endParaRPr lang="tr-TR" sz="15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916" marR="18916" marT="0" marB="0" anchor="ctr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2799">
                <a:tc>
                  <a:txBody>
                    <a:bodyPr/>
                    <a:lstStyle/>
                    <a:p>
                      <a:pPr marL="41275" algn="l">
                        <a:spcAft>
                          <a:spcPts val="0"/>
                        </a:spcAft>
                      </a:pPr>
                      <a:r>
                        <a:rPr lang="tr-TR" sz="1500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YAPILAN İŞ</a:t>
                      </a:r>
                    </a:p>
                  </a:txBody>
                  <a:tcPr marL="18916" marR="18916" marT="0" marB="0" anchor="ctr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tr-TR" sz="15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CNC</a:t>
                      </a:r>
                      <a:r>
                        <a:rPr lang="tr-TR" sz="15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DİK İŞLEM</a:t>
                      </a:r>
                      <a:endParaRPr lang="tr-TR" sz="15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916" marR="18916" marT="0" marB="0" anchor="ctr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72390" algn="l">
                        <a:spcAft>
                          <a:spcPts val="0"/>
                        </a:spcAft>
                      </a:pPr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SAYFA NO </a:t>
                      </a:r>
                    </a:p>
                  </a:txBody>
                  <a:tcPr marL="18916" marR="18916" marT="0" marB="0" anchor="ctr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tr-TR" sz="15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15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916" marR="18916" marT="0" marB="0" anchor="ctr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07342">
                <a:tc gridSpan="5">
                  <a:txBody>
                    <a:bodyPr/>
                    <a:lstStyle/>
                    <a:p>
                      <a:pPr lvl="0"/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5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Bilgisayarda</a:t>
                      </a:r>
                      <a:r>
                        <a:rPr lang="tr-TR" sz="15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y</a:t>
                      </a:r>
                      <a:r>
                        <a:rPr lang="tr-TR" sz="15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azım şekli: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5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Yazı tipi: </a:t>
                      </a:r>
                      <a:r>
                        <a:rPr lang="tr-TR" sz="15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“Times New Roman”,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5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Yazı boyutu: </a:t>
                      </a:r>
                      <a:r>
                        <a:rPr lang="tr-TR" sz="15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Bölüm başlıklarında 14, büyük harf ve koyu; alt başlıklarda 12, büyük harf ve koyu; metin içinde 12, küçük harf ve normal.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5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Satır aralığı</a:t>
                      </a:r>
                      <a:r>
                        <a:rPr lang="tr-TR" sz="15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1,5.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5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Metin içindeki paragraf başlangıçlarında paragraf girintisi kullanılmalıdır.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5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Kullanılacak fotoğraflar ve şekiller ortalanmalı ve şekil numarası verilmesi gerekmektedir.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5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Raporda yararlanılan kaynaktaki bilgiler doğrudan alınmamalıdır.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5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DEFTER DÜZENİ 20 PUAN ÜZERİNDEN DEĞERLENDİRİLECEKTİR.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endParaRPr lang="tr-TR" sz="15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14375" indent="271463" algn="just" defTabSz="947738">
                        <a:spcAft>
                          <a:spcPts val="0"/>
                        </a:spcAft>
                      </a:pPr>
                      <a:endParaRPr lang="tr-TR" sz="15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916" marR="18916" marT="0" marB="0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9589">
                <a:tc gridSpan="3">
                  <a:txBody>
                    <a:bodyPr/>
                    <a:lstStyle/>
                    <a:p>
                      <a:pPr marR="521335" algn="ctr">
                        <a:lnSpc>
                          <a:spcPts val="1835"/>
                        </a:lnSpc>
                        <a:spcAft>
                          <a:spcPts val="0"/>
                        </a:spcAft>
                        <a:tabLst>
                          <a:tab pos="2962910" algn="l"/>
                          <a:tab pos="3927475" algn="l"/>
                          <a:tab pos="4855210" algn="l"/>
                          <a:tab pos="5134610" algn="l"/>
                          <a:tab pos="5605145" algn="l"/>
                        </a:tabLst>
                      </a:pPr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KISIM SORUMLUSUNUN ADI, SOYADI</a:t>
                      </a:r>
                    </a:p>
                  </a:txBody>
                  <a:tcPr marL="18916" marR="18916" marT="0" marB="0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35"/>
                        </a:lnSpc>
                        <a:spcAft>
                          <a:spcPts val="0"/>
                        </a:spcAft>
                        <a:tabLst>
                          <a:tab pos="2962910" algn="l"/>
                          <a:tab pos="3927475" algn="l"/>
                          <a:tab pos="4855210" algn="l"/>
                          <a:tab pos="5134610" algn="l"/>
                          <a:tab pos="5605145" algn="l"/>
                        </a:tabLst>
                      </a:pPr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……../……./.…..</a:t>
                      </a:r>
                    </a:p>
                    <a:p>
                      <a:pPr algn="ctr">
                        <a:lnSpc>
                          <a:spcPts val="1835"/>
                        </a:lnSpc>
                        <a:spcAft>
                          <a:spcPts val="0"/>
                        </a:spcAft>
                        <a:tabLst>
                          <a:tab pos="2962910" algn="l"/>
                          <a:tab pos="3927475" algn="l"/>
                          <a:tab pos="4855210" algn="l"/>
                          <a:tab pos="5134610" algn="l"/>
                          <a:tab pos="5605145" algn="l"/>
                        </a:tabLst>
                      </a:pPr>
                      <a:r>
                        <a:rPr lang="tr-TR" sz="15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(ONAY/ MÜHÜR)</a:t>
                      </a:r>
                    </a:p>
                  </a:txBody>
                  <a:tcPr marL="18916" marR="18916" marT="0" marB="0">
                    <a:gradFill flip="none" rotWithShape="1">
                      <a:gsLst>
                        <a:gs pos="17000">
                          <a:schemeClr val="accent1">
                            <a:lumMod val="5000"/>
                            <a:lumOff val="9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STAJ DOSYASI İÇİN ÖRNEK SAYFA</a:t>
            </a:r>
          </a:p>
        </p:txBody>
      </p:sp>
    </p:spTree>
    <p:extLst>
      <p:ext uri="{BB962C8B-B14F-4D97-AF65-F5344CB8AC3E}">
        <p14:creationId xmlns:p14="http://schemas.microsoft.com/office/powerpoint/2010/main" val="288193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916832"/>
            <a:ext cx="8964488" cy="472294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Staj yapan öğrenciler 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Stajyer öğrenciler, staj yaptıkları kuruluşların çalışma koşulları ve iş emniyetine ilişkin kurallarına uymak zorundadır.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Stajyer öğrenciler çalıştıkları kuruluştaki tüm kurallara uymak zorundadırlar. Aksi taktirde Üniversite Öğrenci Disiplin Yönetmeliği’ne göre Dekanlık tarafından işlem yapılır.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Stajyerler kusurları nedeni ile verdikleri herhangi bir zarar için kuruluşun vereceği yaptırımlara uymak zorundadırlar.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Stajyerler staj süresi boyunca firma tarafından belirlenmiş olan sorumlu mühendisin gözetimi altında bulunur. İzinsiz olarak hiçbir faaliyette bulunamaz veya stajını terk edemez.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öğrencilerimiz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Fakülte sayfamızda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mf.kku.edu.tr/Fakulte/Sayfa/Index?Sayfa=stajbilgileri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adresinde yayınlanan, ‘Dikkat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edilmesi gereken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kurallar’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dosyasını gözden geçirmelidir. </a:t>
            </a:r>
            <a:endParaRPr lang="tr-TR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SORUMLULUKLARIM NEDİR?</a:t>
            </a:r>
          </a:p>
        </p:txBody>
      </p:sp>
    </p:spTree>
    <p:extLst>
      <p:ext uri="{BB962C8B-B14F-4D97-AF65-F5344CB8AC3E}">
        <p14:creationId xmlns:p14="http://schemas.microsoft.com/office/powerpoint/2010/main" val="294439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924944"/>
            <a:ext cx="8604955" cy="27363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Staj raporu, ilan edilen son teslim tarihinden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önce teslim edilmeli ve </a:t>
            </a:r>
            <a:r>
              <a:rPr lang="tr-TR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ilgili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mail adresine gönderilmelidir. </a:t>
            </a: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Raporun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PDF hali mülakat sırasında intihal açısından da  değerlendirilecektir.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İntihal oranı %25’i geçmemelidir.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Alıntılar için kaynak gösterilmelidir.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İntihal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oranını geçenlerin stajları geçersiz sayılacaktır. </a:t>
            </a:r>
          </a:p>
          <a:p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STAJIN DEĞERLENDİRİLMESİ</a:t>
            </a:r>
          </a:p>
        </p:txBody>
      </p:sp>
    </p:spTree>
    <p:extLst>
      <p:ext uri="{BB962C8B-B14F-4D97-AF65-F5344CB8AC3E}">
        <p14:creationId xmlns:p14="http://schemas.microsoft.com/office/powerpoint/2010/main" val="15623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7524" y="2533502"/>
            <a:ext cx="8568951" cy="432908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Staj uygulaması sonunda Bölüm Staj Komisyonun belirleyeceği </a:t>
            </a:r>
            <a:r>
              <a:rPr lang="tr-TR" sz="1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tarihte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, stajyer öğrenciler sözlü mülakata alınır. </a:t>
            </a:r>
            <a:endParaRPr lang="tr-T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Stajyer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öğrencilerin </a:t>
            </a:r>
            <a:r>
              <a:rPr lang="tr-TR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staj yönergesine</a:t>
            </a: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göre hazırlamış oldukları staj dosyası ve ilgili sorulara verilen cevaplar neticesinde, değerlendirme yapılarak stajın kabul edilip edilmeyeceğine karar verilir.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9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bir staja ait rapor ayrı ayrı ciltlenerek teslim edilmelidir.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Stajın değerlendirilmesine ilişkin kurallar kesin olup, bunlara itiraz edilemez.</a:t>
            </a: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Staj </a:t>
            </a:r>
            <a:r>
              <a:rPr lang="tr-TR" sz="1900" dirty="0">
                <a:latin typeface="Arial" panose="020B0604020202020204" pitchFamily="34" charset="0"/>
                <a:cs typeface="Arial" panose="020B0604020202020204" pitchFamily="34" charset="0"/>
              </a:rPr>
              <a:t>çalışması tamamen veya kısmen kabul edilmeyen stajyer öğrenciler geçersiz olan haftaları yeniden yapmak zorundadır.</a:t>
            </a:r>
          </a:p>
          <a:p>
            <a:pPr algn="just">
              <a:buFont typeface="Wingdings" pitchFamily="2" charset="2"/>
              <a:buChar char="Ø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STAJIN DEĞERLENDİRİLMESİ</a:t>
            </a:r>
          </a:p>
        </p:txBody>
      </p:sp>
    </p:spTree>
    <p:extLst>
      <p:ext uri="{BB962C8B-B14F-4D97-AF65-F5344CB8AC3E}">
        <p14:creationId xmlns:p14="http://schemas.microsoft.com/office/powerpoint/2010/main" val="347874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252728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chemeClr val="tx1"/>
                </a:solidFill>
              </a:rPr>
              <a:t>STAJ KONULARI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64" y="4077072"/>
            <a:ext cx="4248471" cy="212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34712" y="2348880"/>
            <a:ext cx="8874575" cy="122413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Öğrencilerin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imalat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Yöntemleri, teknik resim ve makine resmi konularında edindikleri teorik ve pratik bilgileri pekiştirmeleri ve işletmedeki gözlemleriyle geliştirmeleri amaçlanmıştır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251520" y="620688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İMALAT STAJI</a:t>
            </a:r>
          </a:p>
        </p:txBody>
      </p:sp>
      <p:grpSp>
        <p:nvGrpSpPr>
          <p:cNvPr id="2" name="Grup 1"/>
          <p:cNvGrpSpPr/>
          <p:nvPr/>
        </p:nvGrpSpPr>
        <p:grpSpPr>
          <a:xfrm>
            <a:off x="284897" y="3717032"/>
            <a:ext cx="8646214" cy="2880000"/>
            <a:chOff x="318274" y="3589934"/>
            <a:chExt cx="8646214" cy="2880000"/>
          </a:xfrm>
        </p:grpSpPr>
        <p:pic>
          <p:nvPicPr>
            <p:cNvPr id="6" name="Resim 5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274" y="3589934"/>
              <a:ext cx="4320000" cy="2880000"/>
            </a:xfrm>
            <a:prstGeom prst="rect">
              <a:avLst/>
            </a:prstGeom>
          </p:spPr>
        </p:pic>
        <p:pic>
          <p:nvPicPr>
            <p:cNvPr id="7" name="Resim 6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4488" y="3589934"/>
              <a:ext cx="4320000" cy="28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390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type="body" sz="half" idx="2"/>
          </p:nvPr>
        </p:nvSpPr>
        <p:spPr>
          <a:xfrm>
            <a:off x="85751" y="1844824"/>
            <a:ext cx="8928992" cy="4711321"/>
          </a:xfrm>
        </p:spPr>
        <p:txBody>
          <a:bodyPr>
            <a:noAutofit/>
          </a:bodyPr>
          <a:lstStyle/>
          <a:p>
            <a:pPr marL="40410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İşletmedeki mevcut İmalat Yöntemlerinin (metal üretimi; döküm, talaşlı imalat; dövme, ekstrüzyon, haddeleme, çekme vb. plastik şekil verme yöntemleri; pres işleri, kaynak, ısıl işlem, alışılmamış imalat yöntemleri vb.) tespiti, ne gibi işler için uygulandığının belirtilmesi</a:t>
            </a:r>
          </a:p>
          <a:p>
            <a:pPr marL="40410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Her üretim birimindeki yapılan işlerden örnekler alınarak yapım resimlerinin, teknik resim ve makine resmi derslerinde gösterilen bilgilere uygun olarak çizilmesi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0410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İmalat stajının her haftası için 3 adet parçanın, sırasıyla işlem gördüğü imalat yöntemlerinin anlatılması ve yönergede verildiği şekilde operasyon formu, zaman ve güç hesabı ayrıntılı olarak anlatılmalıdır. </a:t>
            </a:r>
            <a:endParaRPr lang="tr-TR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410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Örneğin Staj I ve Staj II birlikte yapan bir öğrenci 3 hafta imalat stajı için 9 parça incelemek zorundadır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41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15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00638" y="1196752"/>
            <a:ext cx="829921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endParaRPr lang="tr-TR" b="1" dirty="0"/>
          </a:p>
          <a:p>
            <a:pPr marL="0" indent="0">
              <a:buFont typeface="Symbol" pitchFamily="18" charset="2"/>
              <a:buNone/>
            </a:pPr>
            <a:endParaRPr lang="tr-TR" b="1" dirty="0"/>
          </a:p>
          <a:p>
            <a:pPr marL="0" indent="0">
              <a:buFont typeface="Symbol" pitchFamily="18" charset="2"/>
              <a:buNone/>
            </a:pPr>
            <a:r>
              <a:rPr lang="tr-TR" sz="11200" b="1" dirty="0">
                <a:latin typeface="Arial" panose="020B0604020202020204" pitchFamily="34" charset="0"/>
                <a:cs typeface="Arial" panose="020B0604020202020204" pitchFamily="34" charset="0"/>
              </a:rPr>
              <a:t>İmalat Stajı İçeriği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458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804DB364-C758-45FB-A12F-7470C8A527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7" t="6450" r="3105"/>
          <a:stretch/>
        </p:blipFill>
        <p:spPr>
          <a:xfrm rot="16200000">
            <a:off x="1788507" y="-196219"/>
            <a:ext cx="5544617" cy="8186542"/>
          </a:xfrm>
        </p:spPr>
      </p:pic>
    </p:spTree>
    <p:extLst>
      <p:ext uri="{BB962C8B-B14F-4D97-AF65-F5344CB8AC3E}">
        <p14:creationId xmlns:p14="http://schemas.microsoft.com/office/powerpoint/2010/main" val="154887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="" xmlns:a16="http://schemas.microsoft.com/office/drawing/2014/main" id="{0AE25C62-BA07-45C0-92B4-D5EBD81DB4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4664"/>
            <a:ext cx="4532994" cy="6401934"/>
          </a:xfrm>
        </p:spPr>
      </p:pic>
    </p:spTree>
    <p:extLst>
      <p:ext uri="{BB962C8B-B14F-4D97-AF65-F5344CB8AC3E}">
        <p14:creationId xmlns:p14="http://schemas.microsoft.com/office/powerpoint/2010/main" val="57360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7" y="2564904"/>
            <a:ext cx="8640961" cy="35612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Öğrencilerin;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Öğrenimleri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sırasında kazandıkları bilgi ve becerileri geliştirmek,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Mesleki görgülerini artırmak,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Pratik beceri kazanmalarını sağlamak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Yurtiçinde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yurtdışında özel veya resmi kurum ve kuruluşlarda belirli sürelerde yapılan uygulamalı çalışmalardır.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67445" y="332656"/>
            <a:ext cx="8229600" cy="1252728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STAJ NEDİR VE NEDEN YAPILIR?</a:t>
            </a:r>
          </a:p>
        </p:txBody>
      </p:sp>
    </p:spTree>
    <p:extLst>
      <p:ext uri="{BB962C8B-B14F-4D97-AF65-F5344CB8AC3E}">
        <p14:creationId xmlns:p14="http://schemas.microsoft.com/office/powerpoint/2010/main" val="113863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51520" y="2636254"/>
            <a:ext cx="8712968" cy="64872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Öğrencilerin bir ürün veya parçanın montajı için yapılan işlemleri tespit etmesi amaçlanmıştır.</a:t>
            </a:r>
          </a:p>
          <a:p>
            <a:pPr algn="just"/>
            <a:endParaRPr lang="tr-TR" sz="2000" dirty="0">
              <a:solidFill>
                <a:srgbClr val="00206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51520" y="620688"/>
            <a:ext cx="8646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MONTAJ STAJI</a:t>
            </a:r>
          </a:p>
        </p:txBody>
      </p:sp>
      <p:grpSp>
        <p:nvGrpSpPr>
          <p:cNvPr id="2" name="Grup 1"/>
          <p:cNvGrpSpPr/>
          <p:nvPr/>
        </p:nvGrpSpPr>
        <p:grpSpPr>
          <a:xfrm>
            <a:off x="217802" y="3573016"/>
            <a:ext cx="8754244" cy="2880000"/>
            <a:chOff x="221482" y="3049682"/>
            <a:chExt cx="8754244" cy="2880000"/>
          </a:xfrm>
        </p:grpSpPr>
        <p:pic>
          <p:nvPicPr>
            <p:cNvPr id="8" name="Resim 7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482" y="3049682"/>
              <a:ext cx="4320000" cy="2880000"/>
            </a:xfrm>
            <a:prstGeom prst="rect">
              <a:avLst/>
            </a:prstGeom>
          </p:spPr>
        </p:pic>
        <p:pic>
          <p:nvPicPr>
            <p:cNvPr id="9" name="Resim 8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5726" y="3049682"/>
              <a:ext cx="4320000" cy="288000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3819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179512" y="1401376"/>
            <a:ext cx="8229600" cy="50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23528" y="1916832"/>
            <a:ext cx="8424936" cy="4752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228600" algn="l"/>
              </a:tabLst>
            </a:pPr>
            <a:r>
              <a:rPr lang="tr-TR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Ayrı ayrı yerlerde imalatı yapılan parçaların bir araya nasıl getirilip birleştirildiğinin montaj resmi yardımıyla tespiti ve anlatılması </a:t>
            </a:r>
            <a:r>
              <a:rPr lang="tr-TR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 az üç parçadan oluşan bir montaj resminin detaylı anlatılması)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228600" algn="l"/>
              </a:tabLst>
            </a:pPr>
            <a:endParaRPr lang="tr-TR" sz="17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 startAt="2"/>
              <a:tabLst>
                <a:tab pos="90170" algn="l"/>
                <a:tab pos="228600" algn="l"/>
              </a:tabLst>
            </a:pPr>
            <a:r>
              <a:rPr lang="tr-TR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Birleştirme yöntemlerinin ne olduğu, hangi tezgahlarda ve hangi birleştirme elemanları kullanılarak gerçekleştirildiğinin  incelenmesi ve anlatılması.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 startAt="2"/>
              <a:tabLst>
                <a:tab pos="90170" algn="l"/>
                <a:tab pos="228600" algn="l"/>
              </a:tabLst>
            </a:pPr>
            <a:endParaRPr lang="tr-TR" sz="1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 startAt="3"/>
              <a:tabLst>
                <a:tab pos="228600" algn="l"/>
              </a:tabLst>
            </a:pPr>
            <a:r>
              <a:rPr lang="tr-TR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Parçaların montajı esnasında karşılaşılan sorunların alternatifleriyle birlikte çözümleri ve bu çözümlere ulaşırken yapılan çalışmaların anlatılması.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 startAt="3"/>
              <a:tabLst>
                <a:tab pos="228600" algn="l"/>
              </a:tabLst>
            </a:pPr>
            <a:endParaRPr lang="tr-TR" sz="1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lnSpc>
                <a:spcPct val="150000"/>
              </a:lnSpc>
              <a:spcAft>
                <a:spcPts val="0"/>
              </a:spcAft>
              <a:tabLst>
                <a:tab pos="450215" algn="l"/>
                <a:tab pos="228600" algn="l"/>
              </a:tabLst>
            </a:pPr>
            <a:r>
              <a:rPr lang="tr-TR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 Montaj işlemlerinin uygunluğunun hangi kriterlere göre yapıldığı ve en çok nelere neden dikkat edildiğinin öğrenilmesi ve anlatılması.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18864" y="332656"/>
            <a:ext cx="8229600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endParaRPr lang="tr-TR" b="1" dirty="0"/>
          </a:p>
          <a:p>
            <a:pPr marL="0" indent="0">
              <a:buFont typeface="Symbol" pitchFamily="18" charset="2"/>
              <a:buNone/>
            </a:pPr>
            <a:endParaRPr lang="tr-TR" b="1" dirty="0"/>
          </a:p>
          <a:p>
            <a:pPr marL="0" indent="0">
              <a:buFont typeface="Symbol" pitchFamily="18" charset="2"/>
              <a:buNone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Montaj Stajı İçeriği: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79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84998" y="2498122"/>
            <a:ext cx="8712968" cy="2325953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tr-TR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İmalatı yapılan parçaların teknik resme uygun olarak imal edilip edilmediğinin kontrolüne dair yapılan çalışmalar,</a:t>
            </a:r>
          </a:p>
          <a:p>
            <a:pPr lvl="0" algn="just">
              <a:lnSpc>
                <a:spcPct val="150000"/>
              </a:lnSpc>
            </a:pPr>
            <a:r>
              <a:rPr lang="tr-TR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Kalite Kontrol için kullanılan araç ve gereçlerin (kumpas, mikrometre, komparatör, mastar, </a:t>
            </a:r>
            <a:r>
              <a:rPr lang="tr-TR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tanıtımı ve nasıl kullanıldığı,</a:t>
            </a:r>
          </a:p>
          <a:p>
            <a:pPr lvl="0" algn="just">
              <a:lnSpc>
                <a:spcPct val="150000"/>
              </a:lnSpc>
            </a:pPr>
            <a:r>
              <a:rPr lang="tr-TR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Tahribatlı ve tahribatsız muayene yöntemleri,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Kalite Kontrol sistemleri (TSE, ISO 9000, ISO 9001 vb.)  incelenip, anlatılacaktır.</a:t>
            </a:r>
          </a:p>
          <a:p>
            <a:pPr algn="just">
              <a:lnSpc>
                <a:spcPct val="150000"/>
              </a:lnSpc>
            </a:pPr>
            <a:endParaRPr lang="tr-TR" sz="1500" dirty="0">
              <a:solidFill>
                <a:srgbClr val="00206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84998" y="62068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KALİTE KONTROL STAJI</a:t>
            </a:r>
          </a:p>
        </p:txBody>
      </p:sp>
      <p:grpSp>
        <p:nvGrpSpPr>
          <p:cNvPr id="2" name="Grup 1"/>
          <p:cNvGrpSpPr/>
          <p:nvPr/>
        </p:nvGrpSpPr>
        <p:grpSpPr>
          <a:xfrm>
            <a:off x="1259632" y="4797152"/>
            <a:ext cx="6876735" cy="1773641"/>
            <a:chOff x="257966" y="3916143"/>
            <a:chExt cx="8640000" cy="2752897"/>
          </a:xfrm>
        </p:grpSpPr>
        <p:pic>
          <p:nvPicPr>
            <p:cNvPr id="6" name="Resim 5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6" y="3933056"/>
              <a:ext cx="4320000" cy="2735984"/>
            </a:xfrm>
            <a:prstGeom prst="rect">
              <a:avLst/>
            </a:prstGeom>
          </p:spPr>
        </p:pic>
        <p:pic>
          <p:nvPicPr>
            <p:cNvPr id="7" name="Resim 6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7966" y="3916143"/>
              <a:ext cx="4320000" cy="2735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241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79880" y="2780928"/>
            <a:ext cx="8712968" cy="3168352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Organizasyon ve yönetim birimleri (Muhasebe, Ticaret, Teknik Müdürlük vb.)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İşyerinin seçiminde göz önüne alınmış faktörler (iş gücü, altyapı ve enerji, hammadde, pazarlama, teşvik, vb.)</a:t>
            </a:r>
          </a:p>
          <a:p>
            <a:pPr marL="457200" lvl="0" indent="-457200" algn="just">
              <a:lnSpc>
                <a:spcPct val="150000"/>
              </a:lnSpc>
              <a:buFont typeface="+mj-lt"/>
              <a:buAutoNum type="arabicPeriod"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İşyerinin özelliğine göre öğrencinin yapacağı çalışmalarla ilgili bilgiler.</a:t>
            </a:r>
          </a:p>
          <a:p>
            <a:pPr algn="just"/>
            <a:endParaRPr lang="tr-TR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79880" y="404664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Planlama ve Organizasyon </a:t>
            </a:r>
            <a:r>
              <a:rPr lang="tr-TR" sz="3600" b="1" cap="al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StajI</a:t>
            </a:r>
            <a:endParaRPr lang="tr-TR" sz="36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80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15516" y="2492896"/>
            <a:ext cx="8712968" cy="4176464"/>
          </a:xfrm>
        </p:spPr>
        <p:txBody>
          <a:bodyPr>
            <a:no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tr-TR" sz="1850" dirty="0">
                <a:latin typeface="Arial" panose="020B0604020202020204" pitchFamily="34" charset="0"/>
                <a:cs typeface="Arial" panose="020B0604020202020204" pitchFamily="34" charset="0"/>
              </a:rPr>
              <a:t>Bir makinenin ya da parçanın tasarımı için izlenen yolun ve yapılan hesaplamaların ayrıntılı bir şekilde anlatılması.</a:t>
            </a:r>
          </a:p>
          <a:p>
            <a:pPr marL="285750" indent="-285750" algn="just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tr-TR" sz="1850" dirty="0">
                <a:latin typeface="Arial" panose="020B0604020202020204" pitchFamily="34" charset="0"/>
                <a:cs typeface="Arial" panose="020B0604020202020204" pitchFamily="34" charset="0"/>
              </a:rPr>
              <a:t>Bilgisayar Destekli Tasarım için kullanılan programların tanıtılması ve yapılan işlerden örneklerin sunulması.</a:t>
            </a:r>
          </a:p>
          <a:p>
            <a:pPr marL="285750" indent="-285750" algn="just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tr-TR" sz="1850" dirty="0">
                <a:latin typeface="Arial" panose="020B0604020202020204" pitchFamily="34" charset="0"/>
                <a:cs typeface="Arial" panose="020B0604020202020204" pitchFamily="34" charset="0"/>
              </a:rPr>
              <a:t>İmalat, montaj ve tasarım esnasında karşılaşılan sorunların alternatifleriyle birlikte çözümleri ve bu çözümlere ulaşırken nelerin tasarlandığının anlatılması</a:t>
            </a:r>
          </a:p>
          <a:p>
            <a:pPr marL="342900" indent="-342900" algn="just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tr-TR" sz="1850" dirty="0">
                <a:latin typeface="Arial" panose="020B0604020202020204" pitchFamily="34" charset="0"/>
                <a:cs typeface="Arial" panose="020B0604020202020204" pitchFamily="34" charset="0"/>
              </a:rPr>
              <a:t>Fabrikada kullanılan yeni teknolojilerin ve yeni teknolojiye gereksinim sebeplerinin tespiti ve anlatılması.</a:t>
            </a:r>
          </a:p>
          <a:p>
            <a:pPr marL="342900" indent="-342900" algn="just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tr-TR" sz="1850" dirty="0" smtClean="0">
                <a:latin typeface="Arial" panose="020B0604020202020204" pitchFamily="34" charset="0"/>
                <a:cs typeface="Arial" panose="020B0604020202020204" pitchFamily="34" charset="0"/>
              </a:rPr>
              <a:t>Ürünlerin </a:t>
            </a:r>
            <a:r>
              <a:rPr lang="tr-TR" sz="1850" dirty="0">
                <a:latin typeface="Arial" panose="020B0604020202020204" pitchFamily="34" charset="0"/>
                <a:cs typeface="Arial" panose="020B0604020202020204" pitchFamily="34" charset="0"/>
              </a:rPr>
              <a:t>iyileştirilmesi için yapılan çalışmaların tespiti ve anlatılması.</a:t>
            </a:r>
          </a:p>
          <a:p>
            <a:pPr algn="just"/>
            <a:endParaRPr lang="tr-TR" sz="1850" dirty="0">
              <a:solidFill>
                <a:schemeClr val="tx1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79880" y="404664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ARAŞTIRMA-GELİŞTİRME-TASARIM STAJI</a:t>
            </a:r>
          </a:p>
        </p:txBody>
      </p:sp>
    </p:spTree>
    <p:extLst>
      <p:ext uri="{BB962C8B-B14F-4D97-AF65-F5344CB8AC3E}">
        <p14:creationId xmlns:p14="http://schemas.microsoft.com/office/powerpoint/2010/main" val="57628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420889"/>
            <a:ext cx="8229600" cy="1872208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800" dirty="0"/>
              <a:t>Kuruluştaki enerji üretiminde kullanılan </a:t>
            </a:r>
            <a:r>
              <a:rPr lang="tr-TR" sz="1800" dirty="0">
                <a:solidFill>
                  <a:srgbClr val="FF0000"/>
                </a:solidFill>
              </a:rPr>
              <a:t>buhar makinalarının, türbinlerin,  kazanların, içten yanmalı motorların, gaz türbinlerinin vb</a:t>
            </a:r>
            <a:r>
              <a:rPr lang="tr-TR" sz="1800" dirty="0"/>
              <a:t>. incelenmesi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800" dirty="0"/>
              <a:t>Fabrikadaki </a:t>
            </a:r>
            <a:r>
              <a:rPr lang="tr-TR" sz="1800" dirty="0">
                <a:solidFill>
                  <a:srgbClr val="FF0000"/>
                </a:solidFill>
              </a:rPr>
              <a:t>ısıtma ve havalandırma </a:t>
            </a:r>
            <a:r>
              <a:rPr lang="tr-TR" sz="1800" dirty="0"/>
              <a:t>ile ilgili hangi birimler varsa o birimlerde inceleme ve gözlemlerin yapılması.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800" dirty="0"/>
              <a:t>Kullanılan cihazların çalışma prensibinin anlatılması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64756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ENERJİ STAJI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1619672" y="4725144"/>
            <a:ext cx="5976664" cy="2021737"/>
            <a:chOff x="1187624" y="4781098"/>
            <a:chExt cx="6090954" cy="1949729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7" y="4781098"/>
              <a:ext cx="2994611" cy="1949729"/>
            </a:xfrm>
            <a:prstGeom prst="rect">
              <a:avLst/>
            </a:prstGeom>
          </p:spPr>
        </p:pic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4781098"/>
              <a:ext cx="3096344" cy="1949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907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467544" y="3501008"/>
            <a:ext cx="8229600" cy="125272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BAŞARILAR DİLERİZ</a:t>
            </a:r>
          </a:p>
        </p:txBody>
      </p:sp>
    </p:spTree>
    <p:extLst>
      <p:ext uri="{BB962C8B-B14F-4D97-AF65-F5344CB8AC3E}">
        <p14:creationId xmlns:p14="http://schemas.microsoft.com/office/powerpoint/2010/main" val="422936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636912"/>
            <a:ext cx="8435281" cy="410445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Makine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Mühendisliği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öğrencileri;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Staj I – 4 hafta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Staj II – 4 hafta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Olmak üzere toplam </a:t>
            </a:r>
            <a:r>
              <a:rPr lang="tr-TR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hafta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staj yapmak zorundadırlar.</a:t>
            </a:r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252728"/>
          </a:xfrm>
        </p:spPr>
        <p:txBody>
          <a:bodyPr>
            <a:noAutofit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STAJ NE KADAR SÜREDE TAMAMLANIR?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29A91-65F7-40C8-BCE4-CE04E38465E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6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0436449"/>
              </p:ext>
            </p:extLst>
          </p:nvPr>
        </p:nvGraphicFramePr>
        <p:xfrm>
          <a:off x="871972" y="2492896"/>
          <a:ext cx="7704856" cy="34713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{D03447BB-5D67-496B-8E87-E561075AD55C}</a:tableStyleId>
              </a:tblPr>
              <a:tblGrid>
                <a:gridCol w="38621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426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856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kern="1200" dirty="0">
                          <a:effectLst/>
                        </a:rPr>
                        <a:t>Staj-I</a:t>
                      </a:r>
                      <a:endParaRPr lang="tr-TR" sz="2800" b="1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1" kern="1200" dirty="0">
                          <a:effectLst/>
                        </a:rPr>
                        <a:t>Konu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1" kern="1200" dirty="0">
                          <a:effectLst/>
                        </a:rPr>
                        <a:t>Süre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effectLst/>
                        </a:rPr>
                        <a:t>Planlama–Organizasyon</a:t>
                      </a:r>
                      <a:endParaRPr lang="tr-TR" sz="2800" b="0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effectLst/>
                        </a:rPr>
                        <a:t>1 Hafta</a:t>
                      </a:r>
                      <a:endParaRPr lang="tr-TR" sz="2800" b="0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effectLst/>
                        </a:rPr>
                        <a:t>İmalat </a:t>
                      </a:r>
                      <a:endParaRPr lang="tr-TR" sz="2800" b="0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effectLst/>
                        </a:rPr>
                        <a:t>1 Hafta</a:t>
                      </a:r>
                      <a:endParaRPr lang="tr-TR" sz="2800" b="0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effectLst/>
                        </a:rPr>
                        <a:t>Montaj</a:t>
                      </a:r>
                      <a:endParaRPr lang="tr-TR" sz="2800" b="0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effectLst/>
                        </a:rPr>
                        <a:t>1 Hafta</a:t>
                      </a:r>
                      <a:endParaRPr lang="tr-TR" sz="2800" b="0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effectLst/>
                        </a:rPr>
                        <a:t>Kalite Kontrol</a:t>
                      </a:r>
                      <a:endParaRPr lang="tr-TR" sz="2800" b="0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effectLst/>
                        </a:rPr>
                        <a:t>1 Hafta</a:t>
                      </a:r>
                      <a:endParaRPr lang="tr-TR" sz="2800" b="0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Başlık 1"/>
          <p:cNvSpPr txBox="1">
            <a:spLocks/>
          </p:cNvSpPr>
          <p:nvPr/>
        </p:nvSpPr>
        <p:spPr>
          <a:xfrm>
            <a:off x="609600" y="490728"/>
            <a:ext cx="8229600" cy="113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2.SINIFI BİTİRENLER İÇİN, (4.YARIYILDAN SONRA)</a:t>
            </a:r>
          </a:p>
        </p:txBody>
      </p:sp>
    </p:spTree>
    <p:extLst>
      <p:ext uri="{BB962C8B-B14F-4D97-AF65-F5344CB8AC3E}">
        <p14:creationId xmlns:p14="http://schemas.microsoft.com/office/powerpoint/2010/main" val="184426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3.SINIFI BİTİRENLER İÇİN, (6.YARIYILDAN SONRA)</a:t>
            </a:r>
          </a:p>
        </p:txBody>
      </p:sp>
      <p:graphicFrame>
        <p:nvGraphicFramePr>
          <p:cNvPr id="5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900717"/>
              </p:ext>
            </p:extLst>
          </p:nvPr>
        </p:nvGraphicFramePr>
        <p:xfrm>
          <a:off x="827584" y="2852936"/>
          <a:ext cx="7704856" cy="34425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{D03447BB-5D67-496B-8E87-E561075AD55C}</a:tableStyleId>
              </a:tblPr>
              <a:tblGrid>
                <a:gridCol w="38621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426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856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kern="1200" dirty="0" smtClean="0">
                          <a:effectLst/>
                        </a:rPr>
                        <a:t>Staj-II</a:t>
                      </a:r>
                      <a:endParaRPr lang="tr-TR" sz="2800" b="1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1" kern="1200" dirty="0">
                          <a:effectLst/>
                        </a:rPr>
                        <a:t>Konu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1" kern="1200" dirty="0">
                          <a:effectLst/>
                        </a:rPr>
                        <a:t>Süre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85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Araştırma-Geliştirme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Tasarım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Hafta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85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İmalat(</a:t>
                      </a:r>
                      <a:r>
                        <a:rPr lang="tr-TR" sz="20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1.Hafta</a:t>
                      </a: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İmalat </a:t>
                      </a:r>
                      <a:r>
                        <a:rPr lang="tr-TR" sz="20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(2.Hafta)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None/>
                      </a:pP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Hafta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  <a:buNone/>
                      </a:pP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Hafta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Enerji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0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Hafta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24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xmlns="" id="{CEA98622-087C-4EFC-A203-65D472FC0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r>
              <a:rPr lang="tr-TR" dirty="0"/>
              <a:t>Başvuru İşlemleri</a:t>
            </a:r>
          </a:p>
        </p:txBody>
      </p:sp>
      <p:graphicFrame>
        <p:nvGraphicFramePr>
          <p:cNvPr id="8" name="İçerik Yer Tutucusu 7">
            <a:extLst>
              <a:ext uri="{FF2B5EF4-FFF2-40B4-BE49-F238E27FC236}">
                <a16:creationId xmlns:a16="http://schemas.microsoft.com/office/drawing/2014/main" xmlns="" id="{0C00DDBC-16E5-4A13-8709-54C8D49799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7857044"/>
              </p:ext>
            </p:extLst>
          </p:nvPr>
        </p:nvGraphicFramePr>
        <p:xfrm>
          <a:off x="251520" y="1412776"/>
          <a:ext cx="856895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217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STAJ TAKVİMİ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1"/>
          <a:stretch/>
        </p:blipFill>
        <p:spPr bwMode="auto">
          <a:xfrm>
            <a:off x="467544" y="2315962"/>
            <a:ext cx="8470641" cy="385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153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515" y="2780928"/>
            <a:ext cx="8712969" cy="3450696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http://makine.kku.edu.tr/Bolum/Sayfa/Index?Sayfa=BolumDokumanveBelgeler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&gt;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STAJ sekmesinden, staj dosyası örneği indirilir.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İndirilen dosyada bulunan evraklar </a:t>
            </a:r>
            <a:r>
              <a:rPr lang="tr-TR" sz="1500" b="1" u="sng" dirty="0">
                <a:latin typeface="Arial" panose="020B0604020202020204" pitchFamily="34" charset="0"/>
                <a:cs typeface="Arial" panose="020B0604020202020204" pitchFamily="34" charset="0"/>
              </a:rPr>
              <a:t>(‘gizli’ ibaresi olanlar hariç)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staj dosyanızın giriş kısmını oluşturmaktadır.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Staj dosyanıza yazdığınız her konu başlığı için numara atanmalı ve staj dosyasının başlangıcında ayrıntılı olarak ‘’İçindekiler’’ kısmında belirtilmelidir.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İndirilen staj dosyasındaki ‘GİZLİ’ ibaresi bulunan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iki adet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evrak resimleri yapıştırılarak staj sonunda stajyerin görmeyeceği şekilde işveren tarafından doldurulup, </a:t>
            </a:r>
            <a:r>
              <a:rPr lang="tr-TR" sz="15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mühürlü ve kapalı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şekilde staj dosyası ile birlikte öğrenci tarafından staj komisyonuna teslim edilmelidir.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STAJ DOSYASI NASIL HAZIRLANIR?</a:t>
            </a:r>
          </a:p>
        </p:txBody>
      </p:sp>
    </p:spTree>
    <p:extLst>
      <p:ext uri="{BB962C8B-B14F-4D97-AF65-F5344CB8AC3E}">
        <p14:creationId xmlns:p14="http://schemas.microsoft.com/office/powerpoint/2010/main" val="358531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="" xmlns:a16="http://schemas.microsoft.com/office/drawing/2014/main" id="{087740F9-C5A6-459A-A8E3-8CBCE4223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675466"/>
            <a:ext cx="7804389" cy="406590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Staj dosyası elden </a:t>
            </a:r>
            <a:r>
              <a:rPr lang="tr-TR" sz="2000" dirty="0" smtClean="0"/>
              <a:t>ve </a:t>
            </a:r>
            <a:r>
              <a:rPr lang="tr-TR" sz="2000" dirty="0" smtClean="0">
                <a:solidFill>
                  <a:srgbClr val="C00000"/>
                </a:solidFill>
              </a:rPr>
              <a:t>spiralli </a:t>
            </a:r>
            <a:r>
              <a:rPr lang="tr-TR" sz="2000" dirty="0">
                <a:solidFill>
                  <a:srgbClr val="C00000"/>
                </a:solidFill>
              </a:rPr>
              <a:t>cilt </a:t>
            </a:r>
            <a:r>
              <a:rPr lang="tr-TR" sz="2000" dirty="0"/>
              <a:t>yapılarak teslim edilecektir.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Başka </a:t>
            </a:r>
            <a:r>
              <a:rPr lang="tr-TR" sz="2000" dirty="0"/>
              <a:t>şekilde teslim edilen defterler teslim alınmayacaktır. 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Ayrıca, intihal taraması için PDF </a:t>
            </a:r>
            <a:r>
              <a:rPr lang="tr-TR" sz="2000" dirty="0"/>
              <a:t>halinde </a:t>
            </a:r>
            <a:r>
              <a:rPr lang="tr-TR" sz="2000" dirty="0">
                <a:solidFill>
                  <a:srgbClr val="FF0000"/>
                </a:solidFill>
              </a:rPr>
              <a:t>ilgili</a:t>
            </a:r>
            <a:r>
              <a:rPr lang="tr-TR" sz="2000" dirty="0"/>
              <a:t> mail </a:t>
            </a:r>
            <a:r>
              <a:rPr lang="tr-TR" sz="2000" dirty="0" smtClean="0"/>
              <a:t>adresine de gönderilecektir. </a:t>
            </a: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Her </a:t>
            </a:r>
            <a:r>
              <a:rPr lang="tr-TR" sz="2000" dirty="0"/>
              <a:t>iki teslim şeklinde, içerikte metin kısımları resimler ile bölünmeyecek, resim ve operasyon formları </a:t>
            </a:r>
            <a:r>
              <a:rPr lang="tr-TR" sz="2000" dirty="0">
                <a:solidFill>
                  <a:srgbClr val="FF0000"/>
                </a:solidFill>
              </a:rPr>
              <a:t>ekler kısmında </a:t>
            </a:r>
            <a:r>
              <a:rPr lang="tr-TR" sz="2000" dirty="0"/>
              <a:t>raporun en sonunda yer alacaktır. </a:t>
            </a:r>
          </a:p>
          <a:p>
            <a:pPr marL="0" indent="0" algn="r">
              <a:lnSpc>
                <a:spcPct val="150000"/>
              </a:lnSpc>
              <a:buNone/>
            </a:pPr>
            <a:endParaRPr lang="tr-TR" sz="1200" b="1" dirty="0">
              <a:solidFill>
                <a:schemeClr val="tx1"/>
              </a:solidFill>
            </a:endParaRPr>
          </a:p>
        </p:txBody>
      </p:sp>
      <p:sp>
        <p:nvSpPr>
          <p:cNvPr id="3" name="Unvan 2">
            <a:extLst>
              <a:ext uri="{FF2B5EF4-FFF2-40B4-BE49-F238E27FC236}">
                <a16:creationId xmlns="" xmlns:a16="http://schemas.microsoft.com/office/drawing/2014/main" id="{C98CACB8-DE09-43F0-8348-141715CDA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STAJ DOSYASI NASIL HAZIRLANIR?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1702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1876</TotalTime>
  <Words>1186</Words>
  <Application>Microsoft Office PowerPoint</Application>
  <PresentationFormat>Ekran Gösterisi (4:3)</PresentationFormat>
  <Paragraphs>159</Paragraphs>
  <Slides>26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Dalga Biçimi</vt:lpstr>
      <vt:lpstr>2026 YILI YAZ STAJI BİLGİLENDİRME SUNUMU</vt:lpstr>
      <vt:lpstr>STAJ NEDİR VE NEDEN YAPILIR?</vt:lpstr>
      <vt:lpstr>STAJ NE KADAR SÜREDE TAMAMLANIR?</vt:lpstr>
      <vt:lpstr>PowerPoint Sunusu</vt:lpstr>
      <vt:lpstr>3.SINIFI BİTİRENLER İÇİN, (6.YARIYILDAN SONRA)</vt:lpstr>
      <vt:lpstr>Başvuru İşlemleri</vt:lpstr>
      <vt:lpstr>STAJ TAKVİMİ</vt:lpstr>
      <vt:lpstr>STAJ DOSYASI NASIL HAZIRLANIR?</vt:lpstr>
      <vt:lpstr>STAJ DOSYASI NASIL HAZIRLANIR?</vt:lpstr>
      <vt:lpstr>‘İçindekiler’ Bölümü</vt:lpstr>
      <vt:lpstr>STAJ DOSYASI İÇİN ÖRNEK SAYFA</vt:lpstr>
      <vt:lpstr>SORUMLULUKLARIM NEDİR?</vt:lpstr>
      <vt:lpstr>STAJIN DEĞERLENDİRİLMESİ</vt:lpstr>
      <vt:lpstr>STAJIN DEĞERLENDİRİLMESİ</vt:lpstr>
      <vt:lpstr>STAJ KONULARI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BAŞARILAR DİLERİZ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2012-2013 BAHAR DÖNEMİ  STAJ BİLGİLENDİRME TOPLANTISI</dc:title>
  <dc:creator>zeynep</dc:creator>
  <cp:lastModifiedBy>fc</cp:lastModifiedBy>
  <cp:revision>221</cp:revision>
  <dcterms:created xsi:type="dcterms:W3CDTF">2013-03-11T15:10:05Z</dcterms:created>
  <dcterms:modified xsi:type="dcterms:W3CDTF">2026-04-17T07:54:48Z</dcterms:modified>
</cp:coreProperties>
</file>